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sldIdLst>
    <p:sldId id="256" r:id="rId2"/>
    <p:sldId id="257" r:id="rId3"/>
    <p:sldId id="259" r:id="rId4"/>
    <p:sldId id="262" r:id="rId5"/>
    <p:sldId id="263" r:id="rId6"/>
    <p:sldId id="264" r:id="rId7"/>
    <p:sldId id="261" r:id="rId8"/>
    <p:sldId id="265" r:id="rId9"/>
    <p:sldId id="266" r:id="rId10"/>
    <p:sldId id="267" r:id="rId11"/>
    <p:sldId id="268" r:id="rId12"/>
    <p:sldId id="269" r:id="rId13"/>
    <p:sldId id="271" r:id="rId14"/>
    <p:sldId id="270" r:id="rId15"/>
    <p:sldId id="272" r:id="rId16"/>
    <p:sldId id="273" r:id="rId17"/>
    <p:sldId id="274" r:id="rId18"/>
    <p:sldId id="275" r:id="rId19"/>
    <p:sldId id="276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5/19/2020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76896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5/19/2020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15994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68474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5/19/2020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65214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98397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07616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5/19/2020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38990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5/19/2020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07666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95111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60525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86599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614355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54768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410078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36882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5/19/2020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59528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4943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pPr/>
              <a:t>5/19/2020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1365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zh-TW" altLang="en-US"/>
              <a:t>從孩子的優勢能力</a:t>
            </a:r>
            <a:br>
              <a:rPr lang="en-US" altLang="zh-TW"/>
            </a:br>
            <a:r>
              <a:rPr lang="zh-TW" altLang="en-US"/>
              <a:t>談如何培養自主學習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endParaRPr lang="en-US" altLang="zh-TW" sz="2400"/>
          </a:p>
          <a:p>
            <a:pPr algn="ctr"/>
            <a:r>
              <a:rPr lang="zh-TW" altLang="en-US" sz="2400"/>
              <a:t>趙家誌</a:t>
            </a:r>
            <a:endParaRPr lang="zh-TW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2369222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幼兒學習的契機</a:t>
            </a:r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1" y="2458842"/>
            <a:ext cx="2604575" cy="3472767"/>
          </a:xfr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4712" y="2458842"/>
            <a:ext cx="2604575" cy="3472767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8895" y="2715065"/>
            <a:ext cx="4240624" cy="2385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279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天生我才必有用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TW" sz="3600" dirty="0"/>
              <a:t>14</a:t>
            </a:r>
            <a:r>
              <a:rPr lang="zh-TW" altLang="en-US" sz="3600" dirty="0"/>
              <a:t>歲當上總編輯 凃峻清：多做一些課外的事 興趣就會「長」出來</a:t>
            </a:r>
            <a:endParaRPr lang="en-US" altLang="zh-TW" sz="3600" dirty="0"/>
          </a:p>
          <a:p>
            <a:r>
              <a:rPr lang="zh-TW" altLang="en-US" dirty="0"/>
              <a:t>現就讀台大歷史系二年級的凃峻清，從小會玩又會讀書，</a:t>
            </a:r>
            <a:r>
              <a:rPr lang="en-US" altLang="zh-TW" dirty="0"/>
              <a:t>14</a:t>
            </a:r>
            <a:r>
              <a:rPr lang="zh-TW" altLang="en-US" dirty="0"/>
              <a:t>歲辦了一本</a:t>
            </a:r>
            <a:r>
              <a:rPr lang="en-US" altLang="zh-TW" dirty="0"/>
              <a:t>《</a:t>
            </a:r>
            <a:r>
              <a:rPr lang="zh-TW" altLang="en-US" dirty="0"/>
              <a:t>鐵道青年</a:t>
            </a:r>
            <a:r>
              <a:rPr lang="en-US" altLang="zh-TW" dirty="0"/>
              <a:t>》</a:t>
            </a:r>
            <a:r>
              <a:rPr lang="zh-TW" altLang="en-US" dirty="0"/>
              <a:t>，也關心許多社會議題，對他來說，找到對知識和興趣的「熱情」才是學習的開端</a:t>
            </a: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4422" y="4557932"/>
            <a:ext cx="3140982" cy="1768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9079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天生我才必有用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44062" y="2556931"/>
            <a:ext cx="10578904" cy="3703191"/>
          </a:xfrm>
        </p:spPr>
        <p:txBody>
          <a:bodyPr>
            <a:normAutofit fontScale="85000" lnSpcReduction="10000"/>
          </a:bodyPr>
          <a:lstStyle/>
          <a:p>
            <a:r>
              <a:rPr lang="zh-TW" altLang="en-US" sz="3600" dirty="0"/>
              <a:t>小三起投入賞鳥世界，</a:t>
            </a:r>
            <a:r>
              <a:rPr lang="en-US" altLang="zh-TW" sz="3600" dirty="0"/>
              <a:t>18</a:t>
            </a:r>
            <a:r>
              <a:rPr lang="zh-TW" altLang="en-US" sz="3600" dirty="0"/>
              <a:t>歲許宸繁星申請上心中第一志願</a:t>
            </a:r>
            <a:endParaRPr lang="en-US" altLang="zh-TW" sz="3600" dirty="0"/>
          </a:p>
          <a:p>
            <a:r>
              <a:rPr lang="en-US" altLang="zh-TW" dirty="0"/>
              <a:t>12</a:t>
            </a:r>
            <a:r>
              <a:rPr lang="zh-TW" altLang="en-US" dirty="0"/>
              <a:t>歲拍下全台第一張「黑玄燕鷗」照片，</a:t>
            </a:r>
            <a:endParaRPr lang="en-US" altLang="zh-TW" dirty="0"/>
          </a:p>
          <a:p>
            <a:pPr marL="0" indent="0">
              <a:buNone/>
            </a:pPr>
            <a:r>
              <a:rPr lang="zh-TW" altLang="en-US" dirty="0"/>
              <a:t>    至今觀察過台灣一半以上的鳥種，累積近</a:t>
            </a:r>
            <a:endParaRPr lang="en-US" altLang="zh-TW" dirty="0"/>
          </a:p>
          <a:p>
            <a:pPr marL="0" indent="0">
              <a:buNone/>
            </a:pPr>
            <a:r>
              <a:rPr lang="zh-TW" altLang="en-US" dirty="0"/>
              <a:t>    </a:t>
            </a:r>
            <a:r>
              <a:rPr lang="en-US" altLang="zh-TW" dirty="0"/>
              <a:t>30</a:t>
            </a:r>
            <a:r>
              <a:rPr lang="zh-TW" altLang="en-US" dirty="0"/>
              <a:t>場校園演講、生態講座、導覽經驗。</a:t>
            </a:r>
            <a:endParaRPr lang="en-US" altLang="zh-TW" dirty="0"/>
          </a:p>
          <a:p>
            <a:pPr marL="0" indent="0">
              <a:buNone/>
            </a:pPr>
            <a:r>
              <a:rPr lang="zh-TW" altLang="en-US" dirty="0"/>
              <a:t>    他是許宸，國小</a:t>
            </a:r>
            <a:r>
              <a:rPr lang="en-US" altLang="zh-TW" dirty="0"/>
              <a:t>3</a:t>
            </a:r>
            <a:r>
              <a:rPr lang="zh-TW" altLang="en-US" dirty="0"/>
              <a:t>年級和爸爸踏入賞鳥世界，</a:t>
            </a:r>
            <a:endParaRPr lang="en-US" altLang="zh-TW" dirty="0"/>
          </a:p>
          <a:p>
            <a:pPr marL="0" indent="0">
              <a:buNone/>
            </a:pPr>
            <a:r>
              <a:rPr lang="zh-TW" altLang="en-US" dirty="0"/>
              <a:t>   今年以繁星申請上心中的第一志願－－</a:t>
            </a:r>
            <a:endParaRPr lang="en-US" altLang="zh-TW" dirty="0"/>
          </a:p>
          <a:p>
            <a:pPr marL="0" indent="0">
              <a:buNone/>
            </a:pPr>
            <a:r>
              <a:rPr lang="zh-TW" altLang="en-US" dirty="0"/>
              <a:t>   台南大學生態暨環境資源學系，</a:t>
            </a:r>
            <a:endParaRPr lang="en-US" altLang="zh-TW" dirty="0"/>
          </a:p>
          <a:p>
            <a:pPr marL="0" indent="0">
              <a:buNone/>
            </a:pPr>
            <a:r>
              <a:rPr lang="zh-TW" altLang="en-US" dirty="0"/>
              <a:t>   未來父子倆更約定，要一起賞遍全世界鳥種。</a:t>
            </a: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9440" y="3282093"/>
            <a:ext cx="3839527" cy="2161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9618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天生我才必有用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295401" y="2556932"/>
            <a:ext cx="9601196" cy="3773530"/>
          </a:xfrm>
        </p:spPr>
        <p:txBody>
          <a:bodyPr>
            <a:normAutofit fontScale="85000" lnSpcReduction="20000"/>
          </a:bodyPr>
          <a:lstStyle/>
          <a:p>
            <a:r>
              <a:rPr lang="zh-TW" altLang="en-US" sz="3600" dirty="0"/>
              <a:t>蕭敬騰辦電競學院，讓每個愛打電玩的孩子都能被理解</a:t>
            </a:r>
            <a:endParaRPr lang="en-US" altLang="zh-TW" sz="3600" dirty="0"/>
          </a:p>
          <a:p>
            <a:r>
              <a:rPr lang="en-US" altLang="zh-TW" dirty="0"/>
              <a:t>2018</a:t>
            </a:r>
            <a:r>
              <a:rPr lang="zh-TW" altLang="en-US" dirty="0"/>
              <a:t>年與香港中國數碼文化合作創立的</a:t>
            </a:r>
            <a:endParaRPr lang="en-US" altLang="zh-TW" dirty="0"/>
          </a:p>
          <a:p>
            <a:pPr marL="0" indent="0">
              <a:buNone/>
            </a:pPr>
            <a:r>
              <a:rPr lang="zh-TW" altLang="en-US" dirty="0"/>
              <a:t>「 </a:t>
            </a:r>
            <a:r>
              <a:rPr lang="en-US" altLang="zh-TW" dirty="0"/>
              <a:t>The Jams </a:t>
            </a:r>
            <a:r>
              <a:rPr lang="zh-TW" altLang="en-US" dirty="0"/>
              <a:t>電競俱樂部」，他口中的</a:t>
            </a:r>
            <a:endParaRPr lang="en-US" altLang="zh-TW" dirty="0"/>
          </a:p>
          <a:p>
            <a:pPr marL="0" indent="0">
              <a:buNone/>
            </a:pPr>
            <a:r>
              <a:rPr lang="zh-TW" altLang="en-US" dirty="0"/>
              <a:t>「電競學院」，是他投入社會教育的第</a:t>
            </a:r>
            <a:endParaRPr lang="en-US" altLang="zh-TW" dirty="0"/>
          </a:p>
          <a:p>
            <a:pPr marL="0" indent="0">
              <a:buNone/>
            </a:pPr>
            <a:r>
              <a:rPr lang="zh-TW" altLang="en-US" dirty="0"/>
              <a:t>一步，期望建構出一套針對電競選手，</a:t>
            </a:r>
            <a:endParaRPr lang="en-US" altLang="zh-TW" dirty="0"/>
          </a:p>
          <a:p>
            <a:pPr marL="0" indent="0">
              <a:buNone/>
            </a:pPr>
            <a:r>
              <a:rPr lang="zh-TW" altLang="en-US" dirty="0"/>
              <a:t>從培訓到職涯、從專業技術到人格培養</a:t>
            </a:r>
            <a:endParaRPr lang="en-US" altLang="zh-TW" dirty="0"/>
          </a:p>
          <a:p>
            <a:pPr marL="0" indent="0">
              <a:buNone/>
            </a:pPr>
            <a:r>
              <a:rPr lang="zh-TW" altLang="en-US" dirty="0"/>
              <a:t>的全方位教育規劃，扭轉社會大眾對「打電玩」</a:t>
            </a:r>
            <a:endParaRPr lang="en-US" altLang="zh-TW" dirty="0"/>
          </a:p>
          <a:p>
            <a:pPr marL="0" indent="0">
              <a:buNone/>
            </a:pPr>
            <a:r>
              <a:rPr lang="zh-TW" altLang="en-US" dirty="0"/>
              <a:t>的誤解。</a:t>
            </a: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8689" y="3431487"/>
            <a:ext cx="4067908" cy="2293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590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天生我才必有用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4000" b="1" dirty="0">
                <a:solidFill>
                  <a:srgbClr val="FF0000"/>
                </a:solidFill>
              </a:rPr>
              <a:t>曾經著迷和專注的事情，都會影響一生</a:t>
            </a:r>
            <a:endParaRPr lang="en-US" altLang="zh-TW" sz="4000" b="1" dirty="0">
              <a:solidFill>
                <a:srgbClr val="FF0000"/>
              </a:solidFill>
            </a:endParaRPr>
          </a:p>
          <a:p>
            <a:r>
              <a:rPr lang="zh-TW" altLang="en-US" sz="4000" dirty="0"/>
              <a:t>發現你的寶貝正著迷、專注甚麼事情嗎？</a:t>
            </a:r>
            <a:endParaRPr lang="en-US" altLang="zh-TW" sz="4000" dirty="0"/>
          </a:p>
          <a:p>
            <a:r>
              <a:rPr lang="zh-TW" altLang="en-US" sz="4000" b="1" dirty="0">
                <a:solidFill>
                  <a:srgbClr val="7030A0"/>
                </a:solidFill>
              </a:rPr>
              <a:t>學習隨時在發生，如何讓孩子持續！</a:t>
            </a:r>
          </a:p>
        </p:txBody>
      </p:sp>
    </p:spTree>
    <p:extLst>
      <p:ext uri="{BB962C8B-B14F-4D97-AF65-F5344CB8AC3E}">
        <p14:creationId xmlns:p14="http://schemas.microsoft.com/office/powerpoint/2010/main" val="33535285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八大優勢智能與自主學習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295401" y="2556932"/>
            <a:ext cx="9601196" cy="3590650"/>
          </a:xfrm>
        </p:spPr>
        <p:txBody>
          <a:bodyPr>
            <a:normAutofit/>
          </a:bodyPr>
          <a:lstStyle/>
          <a:p>
            <a:r>
              <a:rPr lang="zh-TW" altLang="en-US" sz="3600" b="1" dirty="0">
                <a:solidFill>
                  <a:srgbClr val="C00000"/>
                </a:solidFill>
              </a:rPr>
              <a:t>一、語文智能</a:t>
            </a:r>
            <a:endParaRPr lang="en-US" altLang="zh-TW" sz="3600" b="1" dirty="0">
              <a:solidFill>
                <a:srgbClr val="C00000"/>
              </a:solidFill>
            </a:endParaRPr>
          </a:p>
          <a:p>
            <a:r>
              <a:rPr lang="zh-TW" altLang="en-US" sz="3600" dirty="0"/>
              <a:t>語文智能高的孩子，喜歡文字遊戲、閱讀、討論和寫作。學習時常透過語言文字來思考。</a:t>
            </a:r>
            <a:endParaRPr lang="en-US" altLang="zh-TW" sz="3600" dirty="0"/>
          </a:p>
          <a:p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創造多種語言接觸的機會，提供圖書、親子一起聽故事、上圖書館，一起閱讀；玩接龍、謎語、雙關語等文字遊戲，鼓勵孩子寫日記、短文。</a:t>
            </a:r>
          </a:p>
        </p:txBody>
      </p:sp>
    </p:spTree>
    <p:extLst>
      <p:ext uri="{BB962C8B-B14F-4D97-AF65-F5344CB8AC3E}">
        <p14:creationId xmlns:p14="http://schemas.microsoft.com/office/powerpoint/2010/main" val="25306090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八大優勢智能與自主學習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295401" y="2556931"/>
            <a:ext cx="9902482" cy="3703191"/>
          </a:xfrm>
        </p:spPr>
        <p:txBody>
          <a:bodyPr>
            <a:normAutofit fontScale="92500"/>
          </a:bodyPr>
          <a:lstStyle/>
          <a:p>
            <a:r>
              <a:rPr lang="zh-TW" altLang="en-US" sz="3600" b="1" dirty="0">
                <a:solidFill>
                  <a:srgbClr val="C00000"/>
                </a:solidFill>
              </a:rPr>
              <a:t>二、邏輯數學智能</a:t>
            </a:r>
            <a:endParaRPr lang="en-US" altLang="zh-TW" sz="3600" b="1" dirty="0">
              <a:solidFill>
                <a:srgbClr val="C00000"/>
              </a:solidFill>
            </a:endParaRPr>
          </a:p>
          <a:p>
            <a:r>
              <a:rPr lang="zh-TW" altLang="en-US" sz="3600" dirty="0"/>
              <a:t>邏輯數學智能強的孩子喜歡提出問題、尋找事物</a:t>
            </a:r>
            <a:endParaRPr lang="en-US" altLang="zh-TW" sz="3600" dirty="0"/>
          </a:p>
          <a:p>
            <a:pPr marL="0" indent="0">
              <a:buNone/>
            </a:pPr>
            <a:r>
              <a:rPr lang="zh-TW" altLang="en-US" sz="3600" dirty="0"/>
              <a:t>   的邏輯和規律。學習時常透過推理來思考。</a:t>
            </a:r>
            <a:endParaRPr lang="en-US" altLang="zh-TW" sz="3600" dirty="0"/>
          </a:p>
          <a:p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提供實驗的材料，給他大量時間探索新想法，耐性且合乎邏輯的解</a:t>
            </a:r>
            <a:endParaRPr lang="en-US" altLang="zh-TW" sz="2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  釋回答他們的問題。提供棋類、益智拼圖、桌遊、科學玩具和電腦。</a:t>
            </a:r>
            <a:endParaRPr lang="en-US" altLang="zh-TW" sz="2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  全家一起到需要科學思考的地方玩，例如自然科學博物館、資訊展等。</a:t>
            </a:r>
          </a:p>
        </p:txBody>
      </p:sp>
    </p:spTree>
    <p:extLst>
      <p:ext uri="{BB962C8B-B14F-4D97-AF65-F5344CB8AC3E}">
        <p14:creationId xmlns:p14="http://schemas.microsoft.com/office/powerpoint/2010/main" val="14782820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八大優勢智能與自主學習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86266" y="2461846"/>
            <a:ext cx="10522632" cy="3756074"/>
          </a:xfrm>
        </p:spPr>
        <p:txBody>
          <a:bodyPr>
            <a:normAutofit fontScale="92500" lnSpcReduction="20000"/>
          </a:bodyPr>
          <a:lstStyle/>
          <a:p>
            <a:r>
              <a:rPr lang="zh-TW" altLang="en-US" sz="3600" b="1" dirty="0">
                <a:solidFill>
                  <a:srgbClr val="C00000"/>
                </a:solidFill>
              </a:rPr>
              <a:t>三、肢體運動智能</a:t>
            </a:r>
            <a:endParaRPr lang="en-US" altLang="zh-TW" sz="3600" b="1" dirty="0">
              <a:solidFill>
                <a:srgbClr val="C00000"/>
              </a:solidFill>
            </a:endParaRPr>
          </a:p>
          <a:p>
            <a:r>
              <a:rPr lang="zh-TW" altLang="en-US" sz="3600" dirty="0"/>
              <a:t>肢體運動智能高的孩子喜歡動手操作、戶外活動， 用</a:t>
            </a:r>
            <a:endParaRPr lang="en-US" altLang="zh-TW" sz="3600" dirty="0"/>
          </a:p>
          <a:p>
            <a:pPr marL="0" indent="0">
              <a:buNone/>
            </a:pPr>
            <a:r>
              <a:rPr lang="zh-TW" altLang="en-US" sz="3600" dirty="0"/>
              <a:t>  手勢或其他肢體語言表達，他們在學習時，經常是透過</a:t>
            </a:r>
            <a:endParaRPr lang="en-US" altLang="zh-TW" sz="3600" dirty="0"/>
          </a:p>
          <a:p>
            <a:pPr marL="0" indent="0">
              <a:buNone/>
            </a:pPr>
            <a:r>
              <a:rPr lang="zh-TW" altLang="en-US" sz="3600" dirty="0"/>
              <a:t>  身體感覺來思考。</a:t>
            </a:r>
            <a:endParaRPr lang="en-US" altLang="zh-TW" sz="3600" dirty="0"/>
          </a:p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充滿活力，讓他們對於學習感興趣的方法，是角色扮演、戲劇、創意舞蹈、動手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 做、比手畫腳等會運用肢體的活動。可以給他們機會修機器、做模型、木雕、捏陶，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 或是和他們一起運動，或參與其他需要消耗體力的互動。</a:t>
            </a:r>
          </a:p>
        </p:txBody>
      </p:sp>
    </p:spTree>
    <p:extLst>
      <p:ext uri="{BB962C8B-B14F-4D97-AF65-F5344CB8AC3E}">
        <p14:creationId xmlns:p14="http://schemas.microsoft.com/office/powerpoint/2010/main" val="2261825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八大優勢智能與自主學習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295401" y="2556932"/>
            <a:ext cx="9601196" cy="3646920"/>
          </a:xfrm>
        </p:spPr>
        <p:txBody>
          <a:bodyPr>
            <a:normAutofit/>
          </a:bodyPr>
          <a:lstStyle/>
          <a:p>
            <a:r>
              <a:rPr lang="zh-TW" altLang="en-US" sz="3600" b="1" dirty="0">
                <a:solidFill>
                  <a:srgbClr val="C00000"/>
                </a:solidFill>
              </a:rPr>
              <a:t>四、音樂智能</a:t>
            </a:r>
            <a:endParaRPr lang="en-US" altLang="zh-TW" sz="3600" b="1" dirty="0">
              <a:solidFill>
                <a:srgbClr val="C00000"/>
              </a:solidFill>
            </a:endParaRPr>
          </a:p>
          <a:p>
            <a:r>
              <a:rPr lang="zh-TW" altLang="en-US" sz="3600" dirty="0"/>
              <a:t>音樂智能強的孩子喜歡聽音樂、歌唱等活動，學習時常透過節奏旋律來思考。</a:t>
            </a:r>
            <a:endParaRPr lang="en-US" altLang="zh-TW" sz="3600" dirty="0"/>
          </a:p>
          <a:p>
            <a:pPr marL="0" indent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透過唱歌、拍打節奏，或使用樂器等聲音節奏輔助學習，他們就能學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得更好。大人可多提供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CD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、樂器等給他，若他主動要求，就讓他參加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音樂社團或學習樂器。</a:t>
            </a:r>
          </a:p>
        </p:txBody>
      </p:sp>
    </p:spTree>
    <p:extLst>
      <p:ext uri="{BB962C8B-B14F-4D97-AF65-F5344CB8AC3E}">
        <p14:creationId xmlns:p14="http://schemas.microsoft.com/office/powerpoint/2010/main" val="21653592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八大優勢智能與自主學習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928468" y="2433711"/>
            <a:ext cx="10227211" cy="3910817"/>
          </a:xfrm>
        </p:spPr>
        <p:txBody>
          <a:bodyPr>
            <a:normAutofit/>
          </a:bodyPr>
          <a:lstStyle/>
          <a:p>
            <a:r>
              <a:rPr lang="zh-TW" altLang="en-US" sz="3600" b="1" dirty="0">
                <a:solidFill>
                  <a:srgbClr val="C00000"/>
                </a:solidFill>
              </a:rPr>
              <a:t>五、空間智能</a:t>
            </a:r>
            <a:endParaRPr lang="en-US" altLang="zh-TW" sz="3600" b="1" dirty="0">
              <a:solidFill>
                <a:srgbClr val="C00000"/>
              </a:solidFill>
            </a:endParaRPr>
          </a:p>
          <a:p>
            <a:r>
              <a:rPr lang="zh-TW" altLang="en-US" sz="3600" dirty="0"/>
              <a:t>空間智能佳的孩子喜歡運用色彩、線條、形狀等來表現內心的想法。學習時常透過圖像來思考。</a:t>
            </a:r>
            <a:endParaRPr lang="en-US" altLang="zh-TW" sz="3600" dirty="0"/>
          </a:p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他們對照片、影片、掛圖、地圖、表格感興趣，對方位辨識能力佳。提供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 相機、羅盤、望遠鏡和立體積木；參觀有名的建築、天文台、美術館，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 或其他強調空間知覺的地方。</a:t>
            </a:r>
          </a:p>
        </p:txBody>
      </p:sp>
    </p:spTree>
    <p:extLst>
      <p:ext uri="{BB962C8B-B14F-4D97-AF65-F5344CB8AC3E}">
        <p14:creationId xmlns:p14="http://schemas.microsoft.com/office/powerpoint/2010/main" val="2803427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八大優勢智能與自主學習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026942" y="2556932"/>
            <a:ext cx="10241279" cy="3660988"/>
          </a:xfrm>
        </p:spPr>
        <p:txBody>
          <a:bodyPr>
            <a:normAutofit fontScale="92500"/>
          </a:bodyPr>
          <a:lstStyle/>
          <a:p>
            <a:r>
              <a:rPr lang="zh-TW" altLang="en-US" sz="3600" b="1" dirty="0">
                <a:solidFill>
                  <a:srgbClr val="C00000"/>
                </a:solidFill>
              </a:rPr>
              <a:t>六、博物智能</a:t>
            </a:r>
            <a:endParaRPr lang="en-US" altLang="zh-TW" sz="3600" b="1" dirty="0">
              <a:solidFill>
                <a:srgbClr val="C00000"/>
              </a:solidFill>
            </a:endParaRPr>
          </a:p>
          <a:p>
            <a:r>
              <a:rPr lang="zh-TW" altLang="en-US" sz="3600" dirty="0"/>
              <a:t>喜歡觀察大自然或社會現象，蒐集相關的事物。</a:t>
            </a:r>
            <a:endParaRPr lang="en-US" altLang="zh-TW" sz="3600" dirty="0"/>
          </a:p>
          <a:p>
            <a:pPr marL="0" indent="0">
              <a:buNone/>
            </a:pPr>
            <a:r>
              <a:rPr lang="zh-TW" altLang="en-US" sz="3600" dirty="0"/>
              <a:t>   學習時常透過觀察以及歸納的方式來思考。</a:t>
            </a:r>
            <a:endParaRPr lang="en-US" altLang="zh-TW" sz="3600" dirty="0"/>
          </a:p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他們喜歡觀察環境中的人事物，並試著了解、分類和歸納。可以多帶他到大自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 然中活動，在家設置花園或菜園讓他發揮，甚至可以養寵物，與他一起討論複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 雜的事物，並讓他分門別類，例如列出賞鳥清單或是做汽車分類。</a:t>
            </a:r>
          </a:p>
        </p:txBody>
      </p:sp>
    </p:spTree>
    <p:extLst>
      <p:ext uri="{BB962C8B-B14F-4D97-AF65-F5344CB8AC3E}">
        <p14:creationId xmlns:p14="http://schemas.microsoft.com/office/powerpoint/2010/main" val="37702063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八大優勢智能與自主學習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900332" y="2447779"/>
            <a:ext cx="10438227" cy="3798276"/>
          </a:xfrm>
        </p:spPr>
        <p:txBody>
          <a:bodyPr>
            <a:normAutofit/>
          </a:bodyPr>
          <a:lstStyle/>
          <a:p>
            <a:r>
              <a:rPr lang="zh-TW" altLang="en-US" sz="3600" b="1" dirty="0">
                <a:solidFill>
                  <a:srgbClr val="C00000"/>
                </a:solidFill>
              </a:rPr>
              <a:t>七、內省智能</a:t>
            </a:r>
            <a:endParaRPr lang="en-US" altLang="zh-TW" sz="3600" b="1" dirty="0">
              <a:solidFill>
                <a:srgbClr val="C00000"/>
              </a:solidFill>
            </a:endParaRPr>
          </a:p>
          <a:p>
            <a:r>
              <a:rPr lang="zh-TW" altLang="en-US" sz="3600" dirty="0"/>
              <a:t>喜歡獨處、靜思，會從各種管道中了解自己、規</a:t>
            </a:r>
            <a:endParaRPr lang="en-US" altLang="zh-TW" sz="3600" dirty="0"/>
          </a:p>
          <a:p>
            <a:pPr marL="0" indent="0">
              <a:buNone/>
            </a:pPr>
            <a:r>
              <a:rPr lang="zh-TW" altLang="en-US" sz="3600" dirty="0"/>
              <a:t>   劃人生。學習時常透過深入自我的方式來思考。</a:t>
            </a:r>
            <a:endParaRPr lang="en-US" altLang="zh-TW" sz="3600" dirty="0"/>
          </a:p>
          <a:p>
            <a:pPr marL="0" indent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提供機會讓他做個人化的計畫及遊戲。對他們而言，家中有可以安靜追求興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趣嗜好、不受打擾的空間，是相當重要的。尊重他們的隱私，讓他知道獨立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是件好事。</a:t>
            </a:r>
          </a:p>
        </p:txBody>
      </p:sp>
    </p:spTree>
    <p:extLst>
      <p:ext uri="{BB962C8B-B14F-4D97-AF65-F5344CB8AC3E}">
        <p14:creationId xmlns:p14="http://schemas.microsoft.com/office/powerpoint/2010/main" val="16276680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八大優勢智能與自主學習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44062" y="2405575"/>
            <a:ext cx="10621107" cy="3812345"/>
          </a:xfrm>
        </p:spPr>
        <p:txBody>
          <a:bodyPr>
            <a:normAutofit/>
          </a:bodyPr>
          <a:lstStyle/>
          <a:p>
            <a:r>
              <a:rPr lang="zh-TW" altLang="en-US" sz="3600" b="1" dirty="0">
                <a:solidFill>
                  <a:srgbClr val="C00000"/>
                </a:solidFill>
              </a:rPr>
              <a:t>八、人際智能</a:t>
            </a:r>
            <a:endParaRPr lang="en-US" altLang="zh-TW" sz="3600" b="1" dirty="0">
              <a:solidFill>
                <a:srgbClr val="C00000"/>
              </a:solidFill>
            </a:endParaRPr>
          </a:p>
          <a:p>
            <a:r>
              <a:rPr lang="zh-TW" altLang="en-US" sz="3600" dirty="0"/>
              <a:t>喜歡參與團體性質的活動，在人群中比較感到舒服</a:t>
            </a:r>
            <a:endParaRPr lang="en-US" altLang="zh-TW" sz="3600" dirty="0"/>
          </a:p>
          <a:p>
            <a:pPr marL="0" indent="0">
              <a:buNone/>
            </a:pPr>
            <a:r>
              <a:rPr lang="zh-TW" altLang="en-US" sz="3600" dirty="0"/>
              <a:t>  自在。學習時常透過與他人的回饋來思考。</a:t>
            </a:r>
            <a:endParaRPr lang="en-US" altLang="zh-TW" sz="3600" dirty="0"/>
          </a:p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他們需要大量的人際互動，經由和人的溝通交流及團隊合作，對他們是最好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 的學習方式。讓他們多參與志工服務、課外活動等。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sz="3600" dirty="0"/>
          </a:p>
        </p:txBody>
      </p:sp>
    </p:spTree>
    <p:extLst>
      <p:ext uri="{BB962C8B-B14F-4D97-AF65-F5344CB8AC3E}">
        <p14:creationId xmlns:p14="http://schemas.microsoft.com/office/powerpoint/2010/main" val="28619432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如何運用孩子的優勢智能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295401" y="2419643"/>
            <a:ext cx="9601196" cy="3727939"/>
          </a:xfrm>
        </p:spPr>
        <p:txBody>
          <a:bodyPr>
            <a:normAutofit/>
          </a:bodyPr>
          <a:lstStyle/>
          <a:p>
            <a:r>
              <a:rPr lang="zh-TW" altLang="en-US" sz="3600" dirty="0"/>
              <a:t>充分了解孩子具備哪些優勢智能</a:t>
            </a:r>
            <a:endParaRPr lang="en-US" altLang="zh-TW" sz="3600" dirty="0"/>
          </a:p>
          <a:p>
            <a:r>
              <a:rPr lang="zh-TW" altLang="en-US" sz="3600" dirty="0"/>
              <a:t>截長補短，創造學習情境</a:t>
            </a:r>
            <a:endParaRPr lang="en-US" altLang="zh-TW" sz="3600" dirty="0"/>
          </a:p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例：語文弱、音樂強，把文章編成歌曲、從唱唸詩歌著手。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例：數學弱、肢體強，讓他實際測量、操作運算。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例：空間弱、語文強，請他描述空間狀態、回憶當時情境。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例：肢體弱、人際強，鼓勵他參加團體運動競賽。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sz="3600" dirty="0"/>
          </a:p>
        </p:txBody>
      </p:sp>
    </p:spTree>
    <p:extLst>
      <p:ext uri="{BB962C8B-B14F-4D97-AF65-F5344CB8AC3E}">
        <p14:creationId xmlns:p14="http://schemas.microsoft.com/office/powerpoint/2010/main" val="35153750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當孩子的優勢智能不是主流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3600" dirty="0"/>
              <a:t>未來的社會可能有六成的工作是目前還沒出現的。</a:t>
            </a:r>
            <a:endParaRPr lang="en-US" altLang="zh-TW" sz="3600" dirty="0"/>
          </a:p>
          <a:p>
            <a:r>
              <a:rPr lang="zh-TW" altLang="en-US" sz="3600" dirty="0"/>
              <a:t>孩子的身心發展不斷改變，目前的弱勢可能在不同的啟發後轉變。</a:t>
            </a:r>
            <a:endParaRPr lang="en-US" altLang="zh-TW" sz="3600" dirty="0"/>
          </a:p>
          <a:p>
            <a:endParaRPr lang="en-US" altLang="zh-TW" sz="3600" dirty="0"/>
          </a:p>
          <a:p>
            <a:endParaRPr lang="zh-TW" altLang="en-US" sz="3600" dirty="0"/>
          </a:p>
        </p:txBody>
      </p:sp>
    </p:spTree>
    <p:extLst>
      <p:ext uri="{BB962C8B-B14F-4D97-AF65-F5344CB8AC3E}">
        <p14:creationId xmlns:p14="http://schemas.microsoft.com/office/powerpoint/2010/main" val="18412780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我能幫孩子提升智能嗎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61182" y="2447778"/>
            <a:ext cx="10747715" cy="3868616"/>
          </a:xfrm>
        </p:spPr>
        <p:txBody>
          <a:bodyPr>
            <a:normAutofit fontScale="92500"/>
          </a:bodyPr>
          <a:lstStyle/>
          <a:p>
            <a:r>
              <a:rPr lang="zh-TW" altLang="en-US" sz="3600" dirty="0"/>
              <a:t>有些智能是先天的，語文、數學、音樂、肢體、空間等，內省、人際則可以後天培養，博物則是先天後天參半。</a:t>
            </a:r>
            <a:endParaRPr lang="en-US" altLang="zh-TW" sz="3600" dirty="0"/>
          </a:p>
          <a:p>
            <a:r>
              <a:rPr lang="zh-TW" altLang="en-US" sz="3600" dirty="0"/>
              <a:t>人是否知己知彼，樂觀生活，追求幸福，關鍵就在「</a:t>
            </a:r>
            <a:r>
              <a:rPr lang="zh-TW" altLang="en-US" sz="3600" b="1" dirty="0">
                <a:solidFill>
                  <a:srgbClr val="7030A0"/>
                </a:solidFill>
              </a:rPr>
              <a:t>內省、人際智能</a:t>
            </a:r>
            <a:r>
              <a:rPr lang="zh-TW" altLang="en-US" sz="3600" dirty="0"/>
              <a:t>」。</a:t>
            </a:r>
            <a:endParaRPr lang="en-US" altLang="zh-TW" sz="3600" dirty="0"/>
          </a:p>
          <a:p>
            <a:r>
              <a:rPr lang="en-US" altLang="zh-TW" sz="3600" dirty="0"/>
              <a:t>20</a:t>
            </a:r>
            <a:r>
              <a:rPr lang="zh-TW" altLang="en-US" sz="3600" dirty="0"/>
              <a:t>歲以後，優勢的先天智能與成功比已逐漸下降。</a:t>
            </a:r>
            <a:r>
              <a:rPr lang="zh-TW" altLang="en-US" sz="3600" b="1" dirty="0">
                <a:solidFill>
                  <a:srgbClr val="7030A0"/>
                </a:solidFill>
              </a:rPr>
              <a:t>毅力與態度</a:t>
            </a:r>
            <a:r>
              <a:rPr lang="zh-TW" altLang="en-US" sz="3600" dirty="0"/>
              <a:t>將影響其一生的發展。</a:t>
            </a:r>
          </a:p>
        </p:txBody>
      </p:sp>
    </p:spTree>
    <p:extLst>
      <p:ext uri="{BB962C8B-B14F-4D97-AF65-F5344CB8AC3E}">
        <p14:creationId xmlns:p14="http://schemas.microsoft.com/office/powerpoint/2010/main" val="2903105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我找不到孩子的優勢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3600" dirty="0"/>
              <a:t>優勢是自我比較的，相對性的。別放棄！</a:t>
            </a:r>
            <a:endParaRPr lang="en-US" altLang="zh-TW" sz="3600" dirty="0"/>
          </a:p>
          <a:p>
            <a:r>
              <a:rPr lang="zh-TW" altLang="en-US" sz="3600" dirty="0"/>
              <a:t>孩子的優勢不是單一的。</a:t>
            </a:r>
            <a:endParaRPr lang="en-US" altLang="zh-TW" sz="3600" dirty="0"/>
          </a:p>
          <a:p>
            <a:r>
              <a:rPr lang="zh-TW" altLang="en-US" sz="3600" dirty="0"/>
              <a:t>大部分的人都「平凡」，但是激發孩子學習的熱忱，找到學習方法，學會自我管理，以及滿滿的「愛」，孩子就會不一樣！</a:t>
            </a:r>
          </a:p>
        </p:txBody>
      </p:sp>
    </p:spTree>
    <p:extLst>
      <p:ext uri="{BB962C8B-B14F-4D97-AF65-F5344CB8AC3E}">
        <p14:creationId xmlns:p14="http://schemas.microsoft.com/office/powerpoint/2010/main" val="27924634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期盼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295401" y="2461847"/>
            <a:ext cx="9601196" cy="3798276"/>
          </a:xfrm>
        </p:spPr>
        <p:txBody>
          <a:bodyPr>
            <a:normAutofit fontScale="92500" lnSpcReduction="10000"/>
          </a:bodyPr>
          <a:lstStyle/>
          <a:p>
            <a:r>
              <a:rPr lang="zh-TW" altLang="en-US" sz="3600" b="1" dirty="0">
                <a:solidFill>
                  <a:srgbClr val="C00000"/>
                </a:solidFill>
              </a:rPr>
              <a:t>別用</a:t>
            </a:r>
            <a:r>
              <a:rPr lang="en-US" altLang="zh-TW" sz="3600" b="1" dirty="0">
                <a:solidFill>
                  <a:srgbClr val="C00000"/>
                </a:solidFill>
              </a:rPr>
              <a:t>30</a:t>
            </a:r>
            <a:r>
              <a:rPr lang="zh-TW" altLang="en-US" sz="3600" b="1" dirty="0">
                <a:solidFill>
                  <a:srgbClr val="C00000"/>
                </a:solidFill>
              </a:rPr>
              <a:t>年前的眼光看</a:t>
            </a:r>
            <a:r>
              <a:rPr lang="en-US" altLang="zh-TW" sz="3600" b="1" dirty="0">
                <a:solidFill>
                  <a:srgbClr val="C00000"/>
                </a:solidFill>
              </a:rPr>
              <a:t>30</a:t>
            </a:r>
            <a:r>
              <a:rPr lang="zh-TW" altLang="en-US" sz="3600" b="1" dirty="0">
                <a:solidFill>
                  <a:srgbClr val="C00000"/>
                </a:solidFill>
              </a:rPr>
              <a:t>年後的孩子</a:t>
            </a:r>
            <a:endParaRPr lang="en-US" altLang="zh-TW" sz="3600" b="1" dirty="0">
              <a:solidFill>
                <a:srgbClr val="C00000"/>
              </a:solidFill>
            </a:endParaRPr>
          </a:p>
          <a:p>
            <a:r>
              <a:rPr lang="zh-TW" altLang="en-US" sz="3600" dirty="0"/>
              <a:t>電腦已經從大房子變成掌中物</a:t>
            </a:r>
            <a:endParaRPr lang="en-US" altLang="zh-TW" sz="3600" dirty="0"/>
          </a:p>
          <a:p>
            <a:r>
              <a:rPr lang="zh-TW" altLang="en-US" sz="3600" dirty="0"/>
              <a:t>購物已從小商店到網購</a:t>
            </a:r>
            <a:endParaRPr lang="en-US" altLang="zh-TW" sz="3600" dirty="0"/>
          </a:p>
          <a:p>
            <a:r>
              <a:rPr lang="zh-TW" altLang="en-US" sz="3600" dirty="0"/>
              <a:t>超商已經無所不能的在社區服務</a:t>
            </a:r>
            <a:endParaRPr lang="en-US" altLang="zh-TW" sz="3600" dirty="0"/>
          </a:p>
          <a:p>
            <a:r>
              <a:rPr lang="zh-TW" altLang="en-US" sz="3600" b="1" u="sng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我們該盡可能的提供孩子自我學習的空間，讓他準備適應未來！</a:t>
            </a:r>
            <a:endParaRPr lang="en-US" altLang="zh-TW" sz="3600" b="1" u="sng" dirty="0">
              <a:solidFill>
                <a:srgbClr val="0070C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sz="3600" dirty="0"/>
          </a:p>
        </p:txBody>
      </p:sp>
    </p:spTree>
    <p:extLst>
      <p:ext uri="{BB962C8B-B14F-4D97-AF65-F5344CB8AC3E}">
        <p14:creationId xmlns:p14="http://schemas.microsoft.com/office/powerpoint/2010/main" val="358784861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有機">
  <a:themeElements>
    <a:clrScheme name="有機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有機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有機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167</TotalTime>
  <Words>1378</Words>
  <Application>Microsoft Office PowerPoint</Application>
  <PresentationFormat>寬螢幕</PresentationFormat>
  <Paragraphs>104</Paragraphs>
  <Slides>19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19</vt:i4>
      </vt:variant>
    </vt:vector>
  </HeadingPairs>
  <TitlesOfParts>
    <vt:vector size="25" baseType="lpstr">
      <vt:lpstr>微軟正黑體</vt:lpstr>
      <vt:lpstr>新細明體</vt:lpstr>
      <vt:lpstr>標楷體</vt:lpstr>
      <vt:lpstr>Arial</vt:lpstr>
      <vt:lpstr>Garamond</vt:lpstr>
      <vt:lpstr>有機</vt:lpstr>
      <vt:lpstr>從孩子的優勢能力 談如何培養自主學習</vt:lpstr>
      <vt:lpstr>幼兒學習的契機</vt:lpstr>
      <vt:lpstr>天生我才必有用</vt:lpstr>
      <vt:lpstr>天生我才必有用</vt:lpstr>
      <vt:lpstr>天生我才必有用</vt:lpstr>
      <vt:lpstr>天生我才必有用</vt:lpstr>
      <vt:lpstr>八大優勢智能與自主學習</vt:lpstr>
      <vt:lpstr>八大優勢智能與自主學習</vt:lpstr>
      <vt:lpstr>八大優勢智能與自主學習</vt:lpstr>
      <vt:lpstr>八大優勢智能與自主學習</vt:lpstr>
      <vt:lpstr>八大優勢智能與自主學習</vt:lpstr>
      <vt:lpstr>八大優勢智能與自主學習</vt:lpstr>
      <vt:lpstr>八大優勢智能與自主學習</vt:lpstr>
      <vt:lpstr>八大優勢智能與自主學習</vt:lpstr>
      <vt:lpstr>如何運用孩子的優勢智能</vt:lpstr>
      <vt:lpstr>當孩子的優勢智能不是主流</vt:lpstr>
      <vt:lpstr>我能幫孩子提升智能嗎</vt:lpstr>
      <vt:lpstr>我找不到孩子的優勢</vt:lpstr>
      <vt:lpstr>期盼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從孩子的優勢能力 談如何培養自主學習</dc:title>
  <dc:creator>acer</dc:creator>
  <cp:lastModifiedBy>shawn liang</cp:lastModifiedBy>
  <cp:revision>17</cp:revision>
  <dcterms:created xsi:type="dcterms:W3CDTF">2019-09-20T00:52:38Z</dcterms:created>
  <dcterms:modified xsi:type="dcterms:W3CDTF">2020-05-18T23:56:17Z</dcterms:modified>
</cp:coreProperties>
</file>